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64" r:id="rId7"/>
    <p:sldId id="269" r:id="rId8"/>
    <p:sldId id="265" r:id="rId9"/>
    <p:sldId id="263" r:id="rId10"/>
    <p:sldId id="268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73179" autoAdjust="0"/>
  </p:normalViewPr>
  <p:slideViewPr>
    <p:cSldViewPr>
      <p:cViewPr varScale="1">
        <p:scale>
          <a:sx n="53" d="100"/>
          <a:sy n="53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A9BDA-E391-4F70-9F69-B21A05E1FDD9}" type="datetimeFigureOut">
              <a:rPr lang="pl-PL" smtClean="0"/>
              <a:t>2018-05-27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E6A72-9CCC-45D7-9E03-DCCA48D439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391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E6A72-9CCC-45D7-9E03-DCCA48D4397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4866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E6A72-9CCC-45D7-9E03-DCCA48D4397C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26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9BD-0C16-4393-86B4-F14F42377B2E}" type="datetimeFigureOut">
              <a:rPr lang="pl-PL" smtClean="0"/>
              <a:t>2018-05-27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2BB-C593-44DC-AF82-ECADF6B40621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9BD-0C16-4393-86B4-F14F42377B2E}" type="datetimeFigureOut">
              <a:rPr lang="pl-PL" smtClean="0"/>
              <a:t>2018-05-27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2BB-C593-44DC-AF82-ECADF6B4062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9BD-0C16-4393-86B4-F14F42377B2E}" type="datetimeFigureOut">
              <a:rPr lang="pl-PL" smtClean="0"/>
              <a:t>2018-05-27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2BB-C593-44DC-AF82-ECADF6B4062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9BD-0C16-4393-86B4-F14F42377B2E}" type="datetimeFigureOut">
              <a:rPr lang="pl-PL" smtClean="0"/>
              <a:t>2018-05-27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2BB-C593-44DC-AF82-ECADF6B40621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9BD-0C16-4393-86B4-F14F42377B2E}" type="datetimeFigureOut">
              <a:rPr lang="pl-PL" smtClean="0"/>
              <a:t>2018-05-27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2BB-C593-44DC-AF82-ECADF6B4062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9BD-0C16-4393-86B4-F14F42377B2E}" type="datetimeFigureOut">
              <a:rPr lang="pl-PL" smtClean="0"/>
              <a:t>2018-05-27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2BB-C593-44DC-AF82-ECADF6B40621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9BD-0C16-4393-86B4-F14F42377B2E}" type="datetimeFigureOut">
              <a:rPr lang="pl-PL" smtClean="0"/>
              <a:t>2018-05-27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2BB-C593-44DC-AF82-ECADF6B40621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9BD-0C16-4393-86B4-F14F42377B2E}" type="datetimeFigureOut">
              <a:rPr lang="pl-PL" smtClean="0"/>
              <a:t>2018-05-27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2BB-C593-44DC-AF82-ECADF6B4062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9BD-0C16-4393-86B4-F14F42377B2E}" type="datetimeFigureOut">
              <a:rPr lang="pl-PL" smtClean="0"/>
              <a:t>2018-05-27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2BB-C593-44DC-AF82-ECADF6B4062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9BD-0C16-4393-86B4-F14F42377B2E}" type="datetimeFigureOut">
              <a:rPr lang="pl-PL" smtClean="0"/>
              <a:t>2018-05-27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2BB-C593-44DC-AF82-ECADF6B4062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9BD-0C16-4393-86B4-F14F42377B2E}" type="datetimeFigureOut">
              <a:rPr lang="pl-PL" smtClean="0"/>
              <a:t>2018-05-27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2BB-C593-44DC-AF82-ECADF6B40621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D929BD-0C16-4393-86B4-F14F42377B2E}" type="datetimeFigureOut">
              <a:rPr lang="pl-PL" smtClean="0"/>
              <a:t>2018-05-27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C782BB-C593-44DC-AF82-ECADF6B4062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539552" y="4941168"/>
            <a:ext cx="7581226" cy="882119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pl-PL" sz="1800" dirty="0" smtClean="0">
                <a:solidFill>
                  <a:srgbClr val="B4DCFA">
                    <a:lumMod val="50000"/>
                  </a:srgbClr>
                </a:solidFill>
              </a:rPr>
              <a:t>Oxford 15.01- 26.01.2018                                             Beata Janiak</a:t>
            </a:r>
            <a:endParaRPr lang="pl-PL" sz="1800" dirty="0">
              <a:solidFill>
                <a:srgbClr val="B4DCFA">
                  <a:lumMod val="50000"/>
                </a:srgbClr>
              </a:solidFill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971600" y="2348879"/>
            <a:ext cx="7175351" cy="1512169"/>
          </a:xfrm>
        </p:spPr>
        <p:txBody>
          <a:bodyPr/>
          <a:lstStyle/>
          <a:p>
            <a:pPr marL="45720" lvl="0" indent="0" algn="ctr">
              <a:spcBef>
                <a:spcPct val="20000"/>
              </a:spcBef>
              <a:spcAft>
                <a:spcPts val="300"/>
              </a:spcAft>
            </a:pPr>
            <a:r>
              <a:rPr lang="pl-PL" sz="2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„Mobilność Edukacji Szkolnej”</a:t>
            </a:r>
            <a:br>
              <a:rPr lang="pl-PL" sz="2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r>
              <a:rPr lang="pl-PL" sz="2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International High Five for </a:t>
            </a:r>
            <a:r>
              <a:rPr lang="pl-PL" sz="2200" b="0" dirty="0" err="1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Teachers</a:t>
            </a:r>
            <a:r>
              <a:rPr lang="pl-PL" sz="2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 – </a:t>
            </a:r>
            <a:r>
              <a:rPr lang="pl-PL" sz="2200" b="0" dirty="0" err="1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together</a:t>
            </a:r>
            <a:r>
              <a:rPr lang="pl-PL" sz="2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 for </a:t>
            </a:r>
            <a:r>
              <a:rPr lang="pl-PL" sz="2200" b="0" dirty="0" err="1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innovation</a:t>
            </a:r>
            <a:r>
              <a:rPr lang="pl-PL" sz="2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pl-PL" sz="2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118" y="116631"/>
            <a:ext cx="5090604" cy="129614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2318"/>
            <a:ext cx="2441448" cy="1121664"/>
          </a:xfrm>
          <a:prstGeom prst="rect">
            <a:avLst/>
          </a:prstGeom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0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652120" y="244387"/>
            <a:ext cx="2875582" cy="1591716"/>
          </a:xfr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Przykład na ciekawy temat projektu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971600" y="315368"/>
            <a:ext cx="2736304" cy="124142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Praca z projektem.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716016" y="2427214"/>
            <a:ext cx="4320480" cy="41549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pl-PL" sz="2400" dirty="0" smtClean="0"/>
              <a:t>Nauczyciel przydziela uczniom kwotę np. $3000.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l-PL" sz="2400" dirty="0" smtClean="0">
                <a:solidFill>
                  <a:prstClr val="black"/>
                </a:solidFill>
              </a:rPr>
              <a:t> </a:t>
            </a:r>
            <a:r>
              <a:rPr lang="pl-PL" sz="2400" dirty="0">
                <a:solidFill>
                  <a:prstClr val="black"/>
                </a:solidFill>
              </a:rPr>
              <a:t>Zadaniem </a:t>
            </a:r>
            <a:r>
              <a:rPr lang="pl-PL" sz="2400" dirty="0" smtClean="0">
                <a:solidFill>
                  <a:prstClr val="black"/>
                </a:solidFill>
              </a:rPr>
              <a:t>uczniów </a:t>
            </a:r>
            <a:r>
              <a:rPr lang="pl-PL" sz="2400" dirty="0">
                <a:solidFill>
                  <a:prstClr val="black"/>
                </a:solidFill>
              </a:rPr>
              <a:t>jest znaleźć w </a:t>
            </a:r>
            <a:r>
              <a:rPr lang="pl-PL" sz="2400" dirty="0" err="1" smtClean="0">
                <a:solidFill>
                  <a:prstClr val="black"/>
                </a:solidFill>
              </a:rPr>
              <a:t>internecie</a:t>
            </a:r>
            <a:r>
              <a:rPr lang="pl-PL" sz="2400" dirty="0">
                <a:solidFill>
                  <a:prstClr val="black"/>
                </a:solidFill>
              </a:rPr>
              <a:t> </a:t>
            </a:r>
            <a:r>
              <a:rPr lang="pl-PL" sz="2400" dirty="0" smtClean="0">
                <a:solidFill>
                  <a:prstClr val="black"/>
                </a:solidFill>
              </a:rPr>
              <a:t>np.:</a:t>
            </a:r>
            <a:endParaRPr lang="pl-PL" sz="2400" dirty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 smtClean="0"/>
              <a:t>kurs językowy lub kurs             tańca,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 smtClean="0"/>
              <a:t>zakwaterowanie,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/>
              <a:t>c</a:t>
            </a:r>
            <a:r>
              <a:rPr lang="pl-PL" sz="2400" dirty="0" smtClean="0"/>
              <a:t>iekawe miejsca do zwiedzania,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 smtClean="0"/>
              <a:t>dojazd i przygotować na ten temat prezentację.</a:t>
            </a:r>
          </a:p>
        </p:txBody>
      </p:sp>
      <p:pic>
        <p:nvPicPr>
          <p:cNvPr id="2054" name="Picture 6" descr="C:\Users\Beatka\Desktop\OXFORD2 (2)\salsa-para-taniec-wektory-eps_csp379376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36103"/>
            <a:ext cx="3888432" cy="474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5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683568" y="188640"/>
            <a:ext cx="2880320" cy="1911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>WHACK IT -gra </a:t>
            </a:r>
            <a:r>
              <a:rPr lang="pl-PL" sz="28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>do utrwalania słownictwa 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995936" y="188640"/>
            <a:ext cx="4680520" cy="64087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</a:pP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Uczniowie stają w dwóch rzędach  przed tablicą, pierwsze osoby trzymają rulony z papieru.</a:t>
            </a:r>
          </a:p>
          <a:p>
            <a:pPr marL="342900" lvl="0" indent="-3429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</a:pP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Na tablicy znajduje się </a:t>
            </a:r>
            <a:r>
              <a:rPr lang="pl-PL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słownictwo </a:t>
            </a: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z ostatnich lekcji.</a:t>
            </a:r>
          </a:p>
          <a:p>
            <a:pPr marL="342900" lvl="0" indent="-3429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</a:pP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Nauczyciel lub uczeń podaje definicję wybranego słowa z tablicy.</a:t>
            </a:r>
          </a:p>
          <a:p>
            <a:pPr marL="342900" lvl="0" indent="-3429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</a:pP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Pierwsza para podbiega do tablicy i uderza we właściwe słowo papierowym </a:t>
            </a:r>
            <a:r>
              <a:rPr lang="pl-PL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rulonem i idzie na koniec swojego rzędu. </a:t>
            </a:r>
            <a:endParaRPr lang="pl-PL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</a:pP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Wygrywa ten kto zrobi to pierwszy</a:t>
            </a:r>
          </a:p>
        </p:txBody>
      </p:sp>
      <p:pic>
        <p:nvPicPr>
          <p:cNvPr id="2050" name="Picture 2" descr="Znalezione obrazy dla zapytania rolki papieru dekoracyjne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16" y="2708920"/>
            <a:ext cx="3577599" cy="357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3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347864" y="692696"/>
            <a:ext cx="5580112" cy="583264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1.Posty, posty </a:t>
            </a: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zabawa do wykorzystania jako </a:t>
            </a:r>
            <a:r>
              <a:rPr lang="pl-PL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warm</a:t>
            </a: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up.</a:t>
            </a:r>
          </a:p>
          <a:p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Uczniowie piszą pytanie na kartce, jak skończą podnoszą rękę i krzyczą ‚’’posty, posty’’ oraz  podają imię osoby do której ma być kartka czyli list doręczony.</a:t>
            </a:r>
          </a:p>
          <a:p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Wyznaczeni uczniowie doręczają listy tzn. karteczki z pytaniami i odpowiedziami</a:t>
            </a:r>
            <a:r>
              <a:rPr lang="pl-PL" sz="2400" dirty="0" smtClean="0"/>
              <a:t>.</a:t>
            </a:r>
          </a:p>
          <a:p>
            <a:r>
              <a:rPr lang="pl-PL" sz="2400" dirty="0" smtClean="0">
                <a:solidFill>
                  <a:srgbClr val="FF0000"/>
                </a:solidFill>
              </a:rPr>
              <a:t>2.Wybierz słowo </a:t>
            </a: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</a:t>
            </a:r>
            <a:r>
              <a:rPr lang="pl-PL" sz="2400" dirty="0" smtClean="0"/>
              <a:t> </a:t>
            </a: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zabawa językowa, w której nauczyciel pisze na tablicy słowa związane z lekcją. </a:t>
            </a:r>
          </a:p>
          <a:p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Uczniowie wybierają słowo i piszą </a:t>
            </a:r>
            <a:r>
              <a:rPr lang="pl-PL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wyjaśnie</a:t>
            </a: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</a:p>
          <a:p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nie dlaczego wybrali właśnie to słowo.</a:t>
            </a:r>
          </a:p>
          <a:p>
            <a:r>
              <a:rPr lang="pl-PL" sz="2400" dirty="0" smtClean="0">
                <a:solidFill>
                  <a:srgbClr val="FF0000"/>
                </a:solidFill>
              </a:rPr>
              <a:t>3.Dyktowanie i bieg </a:t>
            </a: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nauczyciel wybiera tekst piosenki z ważnymi konstrukcjami lub ciekawym słownictwem.</a:t>
            </a:r>
          </a:p>
          <a:p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Pocięty tekst i ponumerowany przykleja na ścianach.</a:t>
            </a:r>
          </a:p>
          <a:p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Uczniowie pracują w grupach, wybierają sekretarza, a pozostali uczniowie muszą jak najszybciej podyktować tekst.</a:t>
            </a:r>
          </a:p>
          <a:p>
            <a:endParaRPr lang="pl-PL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89225" y="116632"/>
            <a:ext cx="2592288" cy="242656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>Rozwijanie umiejętności pisania</a:t>
            </a:r>
            <a:endParaRPr lang="pl-PL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Znalezione obrazy dla zapytania listonos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8" y="2680972"/>
            <a:ext cx="28575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9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835696" y="5570076"/>
            <a:ext cx="5976664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atin typeface="Baskerville Old Face" pitchFamily="18" charset="0"/>
              </a:rPr>
              <a:t>DZIĘKUJĘ ZA UWAGĘ</a:t>
            </a:r>
            <a:endParaRPr lang="pl-PL" sz="2800" dirty="0">
              <a:latin typeface="Baskerville Old Face" pitchFamily="18" charset="0"/>
            </a:endParaRPr>
          </a:p>
        </p:txBody>
      </p:sp>
      <p:pic>
        <p:nvPicPr>
          <p:cNvPr id="4101" name="Picture 5" descr="C:\Users\Beatka\Desktop\OXFORD2\Oxfor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58" y="699410"/>
            <a:ext cx="8217498" cy="460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51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731519"/>
            <a:ext cx="3346704" cy="3474720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44" y="764704"/>
            <a:ext cx="3370031" cy="3456384"/>
          </a:xfrm>
        </p:spPr>
      </p:pic>
      <p:pic>
        <p:nvPicPr>
          <p:cNvPr id="2050" name="Picture 2" descr="C:\Users\Beatka\Desktop\Oxford 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996" y="4653136"/>
            <a:ext cx="33813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5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4725144"/>
            <a:ext cx="7622232" cy="1800200"/>
          </a:xfrm>
        </p:spPr>
        <p:txBody>
          <a:bodyPr/>
          <a:lstStyle/>
          <a:p>
            <a:pPr algn="ctr"/>
            <a:r>
              <a:rPr lang="pl-PL" sz="4000" dirty="0" smtClean="0"/>
              <a:t>Mój kurs szkoleniowy dla nauczycieli języka angielskiego</a:t>
            </a:r>
            <a:endParaRPr lang="pl-PL" sz="40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92696"/>
            <a:ext cx="3367112" cy="792262"/>
          </a:xfrm>
        </p:spPr>
      </p:pic>
      <p:pic>
        <p:nvPicPr>
          <p:cNvPr id="7" name="Symbol zastępczy zawartości 6"/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08820"/>
            <a:ext cx="3381824" cy="2639194"/>
          </a:xfrm>
        </p:spPr>
      </p:pic>
      <p:sp>
        <p:nvSpPr>
          <p:cNvPr id="5" name="AutoShape 2" descr="Znalezione obrazy dla zapytania british study cent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476672"/>
            <a:ext cx="4688232" cy="3143250"/>
          </a:xfrm>
          <a:prstGeom prst="rect">
            <a:avLst/>
          </a:prstGeom>
        </p:spPr>
      </p:pic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0" y="4797152"/>
            <a:ext cx="4451731" cy="1872208"/>
          </a:xfrm>
        </p:spPr>
        <p:txBody>
          <a:bodyPr/>
          <a:lstStyle/>
          <a:p>
            <a:pPr algn="ctr"/>
            <a:r>
              <a:rPr lang="pl-PL" sz="2400" dirty="0" smtClean="0"/>
              <a:t> </a:t>
            </a:r>
            <a:r>
              <a:rPr lang="pl-PL" sz="2400" dirty="0"/>
              <a:t>P</a:t>
            </a:r>
            <a:r>
              <a:rPr lang="pl-PL" sz="2400" dirty="0" smtClean="0"/>
              <a:t>oznawanie i  wymiana innowacyjnych metod   między  nauczycielami z różnych krajów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pic>
        <p:nvPicPr>
          <p:cNvPr id="13" name="Symbol zastępczy zawartości 12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" y="1484784"/>
            <a:ext cx="4320479" cy="3208738"/>
          </a:xfrm>
        </p:spPr>
      </p:pic>
      <p:pic>
        <p:nvPicPr>
          <p:cNvPr id="1026" name="Picture 2" descr="C:\Users\Beatka\Desktop\OXFORD2 (2)\IMG-20180124-WA0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46" y="2564904"/>
            <a:ext cx="43177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Clr>
                <a:srgbClr val="F14124">
                  <a:lumMod val="75000"/>
                </a:srgbClr>
              </a:buClr>
              <a:buNone/>
            </a:pP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1.Dobre </a:t>
            </a:r>
            <a:r>
              <a:rPr lang="pl-PL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przygotowanie do lekcji.</a:t>
            </a:r>
            <a:endParaRPr lang="pl-PL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F14124">
                  <a:lumMod val="75000"/>
                </a:srgbClr>
              </a:buClr>
              <a:buNone/>
            </a:pP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2.Ciekawa rozgrzewka – to bardzo ważne jak rozpoczynasz </a:t>
            </a:r>
            <a:r>
              <a:rPr lang="pl-PL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lekcję.</a:t>
            </a:r>
          </a:p>
          <a:p>
            <a:pPr marL="0" lvl="0" indent="0">
              <a:buClr>
                <a:srgbClr val="F14124">
                  <a:lumMod val="75000"/>
                </a:srgbClr>
              </a:buClr>
              <a:buNone/>
            </a:pPr>
            <a:r>
              <a:rPr lang="pl-PL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3.Wykorzystanie na lekcji elementów dramy.</a:t>
            </a:r>
          </a:p>
          <a:p>
            <a:pPr marL="0" lvl="0" indent="0">
              <a:buClr>
                <a:srgbClr val="F14124">
                  <a:lumMod val="75000"/>
                </a:srgbClr>
              </a:buClr>
              <a:buNone/>
            </a:pPr>
            <a:r>
              <a:rPr lang="pl-PL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4.Angażowanie uczniów do przygotowywania projektów.</a:t>
            </a:r>
          </a:p>
          <a:p>
            <a:pPr marL="0" lvl="0" indent="0">
              <a:buClr>
                <a:srgbClr val="F14124">
                  <a:lumMod val="75000"/>
                </a:srgbClr>
              </a:buClr>
              <a:buNone/>
            </a:pPr>
            <a:r>
              <a:rPr lang="pl-PL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5.Story-telling – układanie opowiadań.</a:t>
            </a:r>
            <a:endParaRPr lang="pl-PL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539552" y="116632"/>
            <a:ext cx="3384376" cy="28803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5 sposobów na zmotywowanie klasy do mówienia</a:t>
            </a: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b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pl-PL" dirty="0"/>
          </a:p>
          <a:p>
            <a:pPr algn="ctr"/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4572000" y="764704"/>
            <a:ext cx="4032448" cy="58326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1.Dobre przygotowanie do lekcji.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2.Ciekawa rozgrzewka – to bardzo ważne jak rozpoczynasz lekcję.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3.Wykorzystanie na lekcji elementów dramy.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4</a:t>
            </a:r>
            <a:r>
              <a:rPr lang="pl-PL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.Story-telling </a:t>
            </a: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– układanie opowiadań</a:t>
            </a:r>
            <a:r>
              <a:rPr lang="pl-PL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pl-PL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5</a:t>
            </a:r>
            <a:r>
              <a:rPr lang="pl-PL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.Angażowanie </a:t>
            </a: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uczniów do przygotowywania </a:t>
            </a:r>
            <a:r>
              <a:rPr lang="pl-PL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projektów.</a:t>
            </a:r>
            <a:endParaRPr lang="pl-PL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26" name="Picture 2" descr="C:\Users\Beatka\Downloads\IMG_2192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429000"/>
            <a:ext cx="4233611" cy="317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3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93515" y="731520"/>
            <a:ext cx="3938925" cy="5361776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pl-PL" dirty="0" smtClean="0"/>
              <a:t> </a:t>
            </a: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</a:rPr>
              <a:t>Uczniowie pracują w parach, starają się zapamiętać swój wygląd</a:t>
            </a:r>
            <a:endParaRPr lang="pl-PL" dirty="0" smtClean="0"/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Obracają się do siebie tyłem i zmieniają kilka szczegółów w swoim wyglądzie.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Następnie wracają do poprzedniej pozycji i każdy odgaduje jaka nastąpiła zmiana używając czasu </a:t>
            </a:r>
            <a:r>
              <a:rPr lang="pl-PL" dirty="0" err="1" smtClean="0"/>
              <a:t>Present</a:t>
            </a:r>
            <a:r>
              <a:rPr lang="pl-PL" dirty="0" smtClean="0"/>
              <a:t> Perfect.</a:t>
            </a:r>
          </a:p>
          <a:p>
            <a:pPr>
              <a:buFont typeface="Wingdings" pitchFamily="2" charset="2"/>
              <a:buChar char="Ø"/>
            </a:pP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547664" y="3356992"/>
            <a:ext cx="2426568" cy="29803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>Przykład na ciekawą rozgrzewkę (</a:t>
            </a:r>
            <a:r>
              <a:rPr lang="pl-PL" sz="2800" b="1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>warm</a:t>
            </a:r>
            <a:r>
              <a:rPr lang="pl-PL" sz="28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>- </a:t>
            </a:r>
            <a:r>
              <a:rPr lang="pl-PL" sz="2800" b="1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>up</a:t>
            </a:r>
            <a:r>
              <a:rPr lang="pl-PL" sz="28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>)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5076056" y="149755"/>
            <a:ext cx="2736304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Face to face</a:t>
            </a:r>
            <a:endParaRPr lang="pl-PL" dirty="0"/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Beatka\Desktop\OXFORD2 (2)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23" y="149755"/>
            <a:ext cx="4132569" cy="275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49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7" y="260649"/>
            <a:ext cx="3312367" cy="1728192"/>
          </a:xfrm>
          <a:solidFill>
            <a:schemeClr val="accent3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pl-PL" dirty="0" smtClean="0"/>
              <a:t>Wykorzystanie dramy do ćwiczeń w mówieniu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995936" y="692696"/>
            <a:ext cx="4896544" cy="5472608"/>
          </a:xfr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CIRCLE GAME – uczniowie stoją w kole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Nauczyciel wybiera jakiś przedmiot np. grzebień lub długopis.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Pokazuje uczniom ten przedmiot i mówi : To jest flet oraz imituje grę na flecie za pomocą tego przedmiotu.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Uczeń stojący koło niego w kole, ma za zadanie zadawać pytania  typu: Co to jest?, Do czego tego używasz?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Następnie powtarza uzyskane informacje.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Nauczyciel przekazuje mu przedmiot i zabawa rozpoczyna się od początku.</a:t>
            </a:r>
          </a:p>
          <a:p>
            <a:pPr marL="342900" indent="-342900">
              <a:buFont typeface="Arial" pitchFamily="34" charset="0"/>
              <a:buChar char="•"/>
            </a:pPr>
            <a:endParaRPr lang="pl-PL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pl-PL" sz="2000" dirty="0"/>
          </a:p>
        </p:txBody>
      </p:sp>
      <p:pic>
        <p:nvPicPr>
          <p:cNvPr id="3074" name="Picture 2" descr="C:\Users\Beatka\Desktop\OXFORD2 (2)\art-mim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1" y="2780928"/>
            <a:ext cx="3722755" cy="307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32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-6771"/>
            <a:ext cx="2736303" cy="4864539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sz="2400" dirty="0" smtClean="0"/>
              <a:t>1.Kolorowe pałeczki różnej długości.</a:t>
            </a:r>
          </a:p>
          <a:p>
            <a:r>
              <a:rPr lang="pl-PL" sz="2400" dirty="0" smtClean="0"/>
              <a:t>2.Story </a:t>
            </a:r>
            <a:r>
              <a:rPr lang="pl-PL" sz="2400" dirty="0" err="1" smtClean="0"/>
              <a:t>cubes</a:t>
            </a:r>
            <a:r>
              <a:rPr lang="pl-PL" sz="2400" dirty="0" smtClean="0"/>
              <a:t> – kostki z </a:t>
            </a:r>
            <a:r>
              <a:rPr lang="pl-PL" sz="2400" dirty="0" err="1" smtClean="0"/>
              <a:t>róznymi</a:t>
            </a:r>
            <a:r>
              <a:rPr lang="pl-PL" sz="2400" dirty="0" smtClean="0"/>
              <a:t> obrazkami.</a:t>
            </a:r>
          </a:p>
          <a:p>
            <a:r>
              <a:rPr lang="pl-PL" sz="2400" dirty="0" smtClean="0"/>
              <a:t>3.Mini </a:t>
            </a:r>
            <a:r>
              <a:rPr lang="pl-PL" sz="2400" dirty="0" err="1" smtClean="0"/>
              <a:t>white</a:t>
            </a:r>
            <a:r>
              <a:rPr lang="pl-PL" sz="2400" dirty="0" smtClean="0"/>
              <a:t>- </a:t>
            </a:r>
            <a:r>
              <a:rPr lang="pl-PL" sz="2400" dirty="0" err="1" smtClean="0"/>
              <a:t>boards</a:t>
            </a:r>
            <a:r>
              <a:rPr lang="pl-PL" sz="2400" dirty="0" smtClean="0"/>
              <a:t> – przylepne folie, na których uczniowie mogą </a:t>
            </a:r>
            <a:endParaRPr lang="pl-PL" sz="2400" dirty="0"/>
          </a:p>
        </p:txBody>
      </p:sp>
      <p:sp>
        <p:nvSpPr>
          <p:cNvPr id="7" name="Prostokąt 6"/>
          <p:cNvSpPr/>
          <p:nvPr/>
        </p:nvSpPr>
        <p:spPr>
          <a:xfrm>
            <a:off x="1115616" y="116632"/>
            <a:ext cx="3528392" cy="24482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>Pomoce, które można wykorzystać do opowiadania historii czyli story-</a:t>
            </a:r>
            <a:r>
              <a:rPr lang="pl-PL" sz="2800" b="1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>telling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631233" y="2924944"/>
            <a:ext cx="4444823" cy="37444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3"/>
          <p:cNvSpPr txBox="1">
            <a:spLocks/>
          </p:cNvSpPr>
          <p:nvPr/>
        </p:nvSpPr>
        <p:spPr>
          <a:xfrm>
            <a:off x="1228165" y="3068960"/>
            <a:ext cx="3388660" cy="2720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 smtClean="0"/>
              <a:t>1.Kolorowe pałeczki różnej długości.</a:t>
            </a:r>
          </a:p>
          <a:p>
            <a:r>
              <a:rPr lang="pl-PL" sz="2400" dirty="0" smtClean="0"/>
              <a:t>2.Story </a:t>
            </a:r>
            <a:r>
              <a:rPr lang="pl-PL" sz="2400" dirty="0" err="1" smtClean="0"/>
              <a:t>cubes</a:t>
            </a:r>
            <a:r>
              <a:rPr lang="pl-PL" sz="2400" dirty="0" smtClean="0"/>
              <a:t> – kostki z </a:t>
            </a:r>
            <a:r>
              <a:rPr lang="pl-PL" sz="2400" dirty="0" err="1" smtClean="0"/>
              <a:t>róznymi</a:t>
            </a:r>
            <a:r>
              <a:rPr lang="pl-PL" sz="2400" dirty="0" smtClean="0"/>
              <a:t> obrazkami.</a:t>
            </a:r>
          </a:p>
          <a:p>
            <a:r>
              <a:rPr lang="pl-PL" sz="2400" dirty="0" smtClean="0"/>
              <a:t>3.Mini </a:t>
            </a:r>
            <a:r>
              <a:rPr lang="pl-PL" sz="2400" dirty="0" err="1" smtClean="0"/>
              <a:t>white</a:t>
            </a:r>
            <a:r>
              <a:rPr lang="pl-PL" sz="2400" dirty="0" smtClean="0"/>
              <a:t>- </a:t>
            </a:r>
            <a:r>
              <a:rPr lang="pl-PL" sz="2400" dirty="0" err="1" smtClean="0"/>
              <a:t>boards</a:t>
            </a:r>
            <a:r>
              <a:rPr lang="pl-PL" sz="2400" dirty="0" smtClean="0"/>
              <a:t> lub przylepne folie, na których uczniowie mogą pisać zabawne historie.</a:t>
            </a:r>
            <a:endParaRPr lang="pl-PL" sz="2400" dirty="0"/>
          </a:p>
        </p:txBody>
      </p:sp>
      <p:pic>
        <p:nvPicPr>
          <p:cNvPr id="1026" name="Picture 2" descr="C:\Users\Beatka\Downloads\IMG_21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53" y="3936719"/>
            <a:ext cx="3635894" cy="272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5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67" y="1505880"/>
            <a:ext cx="4464130" cy="3435288"/>
          </a:xfrm>
        </p:spPr>
      </p:pic>
      <p:sp>
        <p:nvSpPr>
          <p:cNvPr id="7" name="Prostokąt 6"/>
          <p:cNvSpPr/>
          <p:nvPr/>
        </p:nvSpPr>
        <p:spPr>
          <a:xfrm>
            <a:off x="611560" y="260648"/>
            <a:ext cx="3640792" cy="5400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pl-PL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STORY CUBES - </a:t>
            </a: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 prosta i jednocześnie genialna </a:t>
            </a:r>
            <a:r>
              <a:rPr lang="pl-PL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gra</a:t>
            </a: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pl-PL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będąca zestawem </a:t>
            </a: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kostek </a:t>
            </a:r>
            <a:r>
              <a:rPr lang="pl-PL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zawierających odmienne ilustracje. 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Uczniowie rzucają kostkami i </a:t>
            </a:r>
            <a:r>
              <a:rPr lang="pl-PL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opowiadają zabawne historie  zaczynając od słów </a:t>
            </a:r>
            <a:r>
              <a:rPr lang="pl-PL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Once</a:t>
            </a:r>
            <a:r>
              <a:rPr lang="pl-PL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upon a </a:t>
            </a:r>
            <a:r>
              <a:rPr lang="pl-PL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time</a:t>
            </a:r>
            <a:r>
              <a:rPr lang="pl-PL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……… 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pl-PL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pl-PL" dirty="0"/>
          </a:p>
        </p:txBody>
      </p:sp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3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8724</TotalTime>
  <Words>577</Words>
  <Application>Microsoft Office PowerPoint</Application>
  <PresentationFormat>Pokaz na ekranie (4:3)</PresentationFormat>
  <Paragraphs>66</Paragraphs>
  <Slides>13</Slides>
  <Notes>2</Notes>
  <HiddenSlides>0</HiddenSlides>
  <MMClips>9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Aerodynamiczny</vt:lpstr>
      <vt:lpstr>„Mobilność Edukacji Szkolnej” International High Five for Teachers – together for innovation </vt:lpstr>
      <vt:lpstr>Prezentacja programu PowerPoint</vt:lpstr>
      <vt:lpstr>Mój kurs szkoleniowy dla nauczycieli języka angielskiego</vt:lpstr>
      <vt:lpstr> Poznawanie i  wymiana innowacyjnych metod   między  nauczycielami z różnych krajów.</vt:lpstr>
      <vt:lpstr>Prezentacja programu PowerPoint</vt:lpstr>
      <vt:lpstr>Prezentacja programu PowerPoint</vt:lpstr>
      <vt:lpstr>Wykorzystanie dramy do ćwiczeń w mówieniu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Malta –  English learning and touristic centre.</dc:title>
  <dc:creator>Beatka</dc:creator>
  <cp:lastModifiedBy>Beatka</cp:lastModifiedBy>
  <cp:revision>172</cp:revision>
  <dcterms:created xsi:type="dcterms:W3CDTF">2017-10-08T15:33:08Z</dcterms:created>
  <dcterms:modified xsi:type="dcterms:W3CDTF">2018-05-27T16:51:00Z</dcterms:modified>
</cp:coreProperties>
</file>